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64" r:id="rId2"/>
    <p:sldId id="268" r:id="rId3"/>
    <p:sldId id="267" r:id="rId4"/>
    <p:sldId id="256" r:id="rId5"/>
    <p:sldId id="257" r:id="rId6"/>
    <p:sldId id="258" r:id="rId7"/>
    <p:sldId id="259" r:id="rId8"/>
    <p:sldId id="269" r:id="rId9"/>
    <p:sldId id="262" r:id="rId10"/>
    <p:sldId id="266" r:id="rId11"/>
    <p:sldId id="270" r:id="rId12"/>
    <p:sldId id="271" r:id="rId1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5" roundtripDataSignature="AMtx7mjI4527cfsW9DnFR79/znNgk7xuu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23"/>
    <p:restoredTop sz="96327"/>
  </p:normalViewPr>
  <p:slideViewPr>
    <p:cSldViewPr snapToGrid="0">
      <p:cViewPr>
        <p:scale>
          <a:sx n="155" d="100"/>
          <a:sy n="155" d="100"/>
        </p:scale>
        <p:origin x="-12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0378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82403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0827494D-194F-755C-4A2B-38E4401428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>
            <a:extLst>
              <a:ext uri="{FF2B5EF4-FFF2-40B4-BE49-F238E27FC236}">
                <a16:creationId xmlns:a16="http://schemas.microsoft.com/office/drawing/2014/main" id="{2F5F9B09-2B77-532D-9209-08EA2FF4C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:notes">
            <a:extLst>
              <a:ext uri="{FF2B5EF4-FFF2-40B4-BE49-F238E27FC236}">
                <a16:creationId xmlns:a16="http://schemas.microsoft.com/office/drawing/2014/main" id="{639197E2-80C0-19D1-5A41-BB001DFFF3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04332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>
          <a:extLst>
            <a:ext uri="{FF2B5EF4-FFF2-40B4-BE49-F238E27FC236}">
              <a16:creationId xmlns:a16="http://schemas.microsoft.com/office/drawing/2014/main" id="{8EFC162C-A5B1-5484-2F61-49AEECC5F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>
            <a:extLst>
              <a:ext uri="{FF2B5EF4-FFF2-40B4-BE49-F238E27FC236}">
                <a16:creationId xmlns:a16="http://schemas.microsoft.com/office/drawing/2014/main" id="{0A25796F-1223-E56B-66F4-66143E5B92C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:notes">
            <a:extLst>
              <a:ext uri="{FF2B5EF4-FFF2-40B4-BE49-F238E27FC236}">
                <a16:creationId xmlns:a16="http://schemas.microsoft.com/office/drawing/2014/main" id="{769BAB93-94A8-15AC-8340-19E91A2A94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521610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2058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845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>
          <a:extLst>
            <a:ext uri="{FF2B5EF4-FFF2-40B4-BE49-F238E27FC236}">
              <a16:creationId xmlns:a16="http://schemas.microsoft.com/office/drawing/2014/main" id="{2B63D5B8-0D5D-3BC8-049A-B3F07E5844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>
            <a:extLst>
              <a:ext uri="{FF2B5EF4-FFF2-40B4-BE49-F238E27FC236}">
                <a16:creationId xmlns:a16="http://schemas.microsoft.com/office/drawing/2014/main" id="{41EB8406-9072-64A7-FD54-E096ADCD99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:notes">
            <a:extLst>
              <a:ext uri="{FF2B5EF4-FFF2-40B4-BE49-F238E27FC236}">
                <a16:creationId xmlns:a16="http://schemas.microsoft.com/office/drawing/2014/main" id="{AA2F5A05-B40E-EF23-49EE-FB4AFF10DD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81212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mailto:nisar-ondemand-help@jpl.nasa.gov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isar.jpl.nasa.gov/ondemand/hub/logi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1" y="2828856"/>
            <a:ext cx="12191999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Instructions for NISAR Solid Earth Sciences Users of NISAR On-Demand System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1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v.2025-8-20</a:t>
            </a:r>
            <a:endParaRPr sz="1600" dirty="0"/>
          </a:p>
        </p:txBody>
      </p:sp>
    </p:spTree>
    <p:extLst>
      <p:ext uri="{BB962C8B-B14F-4D97-AF65-F5344CB8AC3E}">
        <p14:creationId xmlns:p14="http://schemas.microsoft.com/office/powerpoint/2010/main" val="4030141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/>
          <p:cNvSpPr txBox="1"/>
          <p:nvPr/>
        </p:nvSpPr>
        <p:spPr>
          <a:xfrm>
            <a:off x="1008350" y="104587"/>
            <a:ext cx="10429888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6:  Run Secular Requirement Validation Notebook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35;p7">
            <a:extLst>
              <a:ext uri="{FF2B5EF4-FFF2-40B4-BE49-F238E27FC236}">
                <a16:creationId xmlns:a16="http://schemas.microsoft.com/office/drawing/2014/main" id="{182B0EFC-A93D-5176-7E8E-2B2C26FACDE0}"/>
              </a:ext>
            </a:extLst>
          </p:cNvPr>
          <p:cNvSpPr txBox="1"/>
          <p:nvPr/>
        </p:nvSpPr>
        <p:spPr>
          <a:xfrm>
            <a:off x="208280" y="805577"/>
            <a:ext cx="4503763" cy="5539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96863" marR="0" lvl="0" indent="-2968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6a.) Load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Secular_Requirements_Validation</a:t>
            </a:r>
            <a:b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1.) Go to /home/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b="1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solid_earth_atbd_dev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ATBD_main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/methods/secular/ by clicking on the folders in the window at left</a:t>
            </a:r>
            <a:endParaRPr lang="en-US"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2.) Double-click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Secular_Requirements_Validation.ipynb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3.) Confirm that the kernel is set to </a:t>
            </a:r>
            <a:r>
              <a:rPr lang="en-US" b="1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solid_earth_atbd_dev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If not, selecting it from drop-down box at upper right</a:t>
            </a:r>
            <a:endParaRPr lang="en-US" dirty="0"/>
          </a:p>
          <a:p>
            <a:pPr marL="7938">
              <a:spcBef>
                <a:spcPts val="1200"/>
              </a:spcBef>
            </a:pPr>
            <a:r>
              <a:rPr lang="en-US" sz="16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6b.) Set up notebook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4.) Enter validation site name from the </a:t>
            </a:r>
            <a:r>
              <a:rPr lang="en-US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my_sites.txt</a:t>
            </a: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located in your /home/</a:t>
            </a:r>
            <a:r>
              <a:rPr lang="en-US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directory (see Instruction 0 if you don't have this file).  This will populate a lot of site-specific parameters.</a:t>
            </a:r>
            <a:endParaRPr lang="en-US"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5.) Enter the </a:t>
            </a:r>
            <a:r>
              <a:rPr lang="en-US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date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US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version number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the data cube that you created earlier with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ARIA_prep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which will point to a unique location on /scratch to store notebook output.</a:t>
            </a:r>
          </a:p>
          <a:p>
            <a:pPr marL="7938">
              <a:spcBef>
                <a:spcPts val="600"/>
              </a:spcBef>
            </a:pPr>
            <a:r>
              <a:rPr lang="en-US" sz="16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6c.) Run notebook</a:t>
            </a:r>
            <a:endParaRPr lang="en-US"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7.)  Run the notebook by clicking the &gt;&gt; icon in the  menu bar of the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Notebook window.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0F36FD-88F6-D0CA-8F7F-00AFA876E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5620" y="843210"/>
            <a:ext cx="7021677" cy="29546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BC7F75E-2C32-A21B-F939-4F056C990F8B}"/>
              </a:ext>
            </a:extLst>
          </p:cNvPr>
          <p:cNvSpPr/>
          <p:nvPr/>
        </p:nvSpPr>
        <p:spPr>
          <a:xfrm>
            <a:off x="9981934" y="1139591"/>
            <a:ext cx="1878227" cy="1802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49BCBD-7F4B-E358-CF4D-EF613C885B1D}"/>
              </a:ext>
            </a:extLst>
          </p:cNvPr>
          <p:cNvSpPr/>
          <p:nvPr/>
        </p:nvSpPr>
        <p:spPr>
          <a:xfrm>
            <a:off x="5212226" y="1588553"/>
            <a:ext cx="1252152" cy="1935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E1DB66-5610-1D8F-91A9-0E731AB81B8A}"/>
              </a:ext>
            </a:extLst>
          </p:cNvPr>
          <p:cNvSpPr txBox="1"/>
          <p:nvPr/>
        </p:nvSpPr>
        <p:spPr>
          <a:xfrm>
            <a:off x="619269" y="497800"/>
            <a:ext cx="10220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Note: Before running each “method” notebook, rerun </a:t>
            </a:r>
            <a:r>
              <a:rPr lang="en-US" dirty="0" err="1">
                <a:solidFill>
                  <a:srgbClr val="FF0000"/>
                </a:solidFill>
              </a:rPr>
              <a:t>ARIA_prep</a:t>
            </a:r>
            <a:r>
              <a:rPr lang="en-US" dirty="0">
                <a:solidFill>
                  <a:srgbClr val="FF0000"/>
                </a:solidFill>
              </a:rPr>
              <a:t> with the corresponding requirement!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0FD685-A764-401B-AE2A-22C929AFC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6569" y="4094206"/>
            <a:ext cx="7011104" cy="1754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387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6C5E1635-6DA9-5B6E-B3C4-C4B51462F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770D92C-C90D-F759-3E71-434C5FDD1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6207" y="966487"/>
            <a:ext cx="6879891" cy="2404247"/>
          </a:xfrm>
          <a:prstGeom prst="rect">
            <a:avLst/>
          </a:prstGeom>
        </p:spPr>
      </p:pic>
      <p:sp>
        <p:nvSpPr>
          <p:cNvPr id="136" name="Google Shape;136;p7">
            <a:extLst>
              <a:ext uri="{FF2B5EF4-FFF2-40B4-BE49-F238E27FC236}">
                <a16:creationId xmlns:a16="http://schemas.microsoft.com/office/drawing/2014/main" id="{18D2525C-CF79-120A-0A71-3E3B49F6BE3C}"/>
              </a:ext>
            </a:extLst>
          </p:cNvPr>
          <p:cNvSpPr txBox="1"/>
          <p:nvPr/>
        </p:nvSpPr>
        <p:spPr>
          <a:xfrm>
            <a:off x="1008350" y="104587"/>
            <a:ext cx="10429888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7:  Run </a:t>
            </a: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Coseismic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Requirement Validation Notebook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35;p7">
            <a:extLst>
              <a:ext uri="{FF2B5EF4-FFF2-40B4-BE49-F238E27FC236}">
                <a16:creationId xmlns:a16="http://schemas.microsoft.com/office/drawing/2014/main" id="{B85D1E2E-E82D-066D-34D0-BA93F3260172}"/>
              </a:ext>
            </a:extLst>
          </p:cNvPr>
          <p:cNvSpPr txBox="1"/>
          <p:nvPr/>
        </p:nvSpPr>
        <p:spPr>
          <a:xfrm>
            <a:off x="208280" y="805576"/>
            <a:ext cx="4963787" cy="4678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96863" marR="0" lvl="0" indent="-2968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6a.) Load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Coseismic_Requirements_Validation</a:t>
            </a:r>
            <a:b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1.) Go to /home/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b="1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solid_earth_atbd_dev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ATBD_main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/methods/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coseismic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 by clicking on the folders in the window at left</a:t>
            </a:r>
            <a:endParaRPr lang="en-US"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2.) Double-click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Coseismic_Requirements_Validation.ipynb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3.) Confirm that the kernel is set to </a:t>
            </a:r>
            <a:r>
              <a:rPr lang="en-US" b="1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solid_earth_atbd_dev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If not, selecting it from drop-down box at upper right</a:t>
            </a:r>
            <a:endParaRPr lang="en-US" dirty="0"/>
          </a:p>
          <a:p>
            <a:pPr marL="7938">
              <a:spcBef>
                <a:spcPts val="1200"/>
              </a:spcBef>
            </a:pPr>
            <a:r>
              <a:rPr lang="en-US" sz="16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6b.) Set up notebook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4.) Enter validation site name from the </a:t>
            </a:r>
            <a:r>
              <a:rPr lang="en-US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my_sites.txt</a:t>
            </a: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located in your /home/</a:t>
            </a:r>
            <a:r>
              <a:rPr lang="en-US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directory (see Instruction 0 if you don't have this file).  This will populate a lot of site-specific parameters.</a:t>
            </a:r>
            <a:endParaRPr lang="en-US"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5.) Enter the </a:t>
            </a:r>
            <a:r>
              <a:rPr lang="en-US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date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US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version number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the data cube you created earlier with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ARIA_prep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which will point to a unique location on /scratch to store notebook output.</a:t>
            </a:r>
          </a:p>
          <a:p>
            <a:pPr marL="7938">
              <a:spcBef>
                <a:spcPts val="600"/>
              </a:spcBef>
            </a:pPr>
            <a:r>
              <a:rPr lang="en-US" sz="16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6c.) Run notebook</a:t>
            </a:r>
            <a:endParaRPr lang="en-US"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7.)  Run the notebook by clicking the &gt;&gt; icon in the  menu bar of the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Notebook window.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9DC26F-E384-3A67-C1FC-102BE5F7008C}"/>
              </a:ext>
            </a:extLst>
          </p:cNvPr>
          <p:cNvSpPr/>
          <p:nvPr/>
        </p:nvSpPr>
        <p:spPr>
          <a:xfrm>
            <a:off x="10016308" y="1318053"/>
            <a:ext cx="1878227" cy="1802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4FD492A-EEA3-927C-034F-2B8563B0902C}"/>
              </a:ext>
            </a:extLst>
          </p:cNvPr>
          <p:cNvSpPr/>
          <p:nvPr/>
        </p:nvSpPr>
        <p:spPr>
          <a:xfrm>
            <a:off x="5374797" y="1742392"/>
            <a:ext cx="1252152" cy="1935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25C47F-68DD-67D5-69A3-BEA0C25D543B}"/>
              </a:ext>
            </a:extLst>
          </p:cNvPr>
          <p:cNvSpPr txBox="1"/>
          <p:nvPr/>
        </p:nvSpPr>
        <p:spPr>
          <a:xfrm>
            <a:off x="619269" y="497800"/>
            <a:ext cx="10220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Note: Before running each “method” notebook, rerun </a:t>
            </a:r>
            <a:r>
              <a:rPr lang="en-US" dirty="0" err="1">
                <a:solidFill>
                  <a:srgbClr val="FF0000"/>
                </a:solidFill>
              </a:rPr>
              <a:t>ARIA_prep</a:t>
            </a:r>
            <a:r>
              <a:rPr lang="en-US" dirty="0">
                <a:solidFill>
                  <a:srgbClr val="FF0000"/>
                </a:solidFill>
              </a:rPr>
              <a:t> with the corresponding requirement!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6F25224-D3F1-7E03-D7C8-0E738870D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2067" y="3780940"/>
            <a:ext cx="6954031" cy="162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479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>
          <a:extLst>
            <a:ext uri="{FF2B5EF4-FFF2-40B4-BE49-F238E27FC236}">
              <a16:creationId xmlns:a16="http://schemas.microsoft.com/office/drawing/2014/main" id="{AC2E4BA4-CA6D-BAD0-F4BC-8E67B8F0E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">
            <a:extLst>
              <a:ext uri="{FF2B5EF4-FFF2-40B4-BE49-F238E27FC236}">
                <a16:creationId xmlns:a16="http://schemas.microsoft.com/office/drawing/2014/main" id="{6D926054-ED33-2F44-82C9-A78A7247754D}"/>
              </a:ext>
            </a:extLst>
          </p:cNvPr>
          <p:cNvSpPr txBox="1"/>
          <p:nvPr/>
        </p:nvSpPr>
        <p:spPr>
          <a:xfrm>
            <a:off x="1008350" y="104587"/>
            <a:ext cx="10429888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6:  Run Transient Requirement Validation Notebook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Google Shape;135;p7">
            <a:extLst>
              <a:ext uri="{FF2B5EF4-FFF2-40B4-BE49-F238E27FC236}">
                <a16:creationId xmlns:a16="http://schemas.microsoft.com/office/drawing/2014/main" id="{B45103D5-AB93-EA4C-8D9B-49BC6352FF98}"/>
              </a:ext>
            </a:extLst>
          </p:cNvPr>
          <p:cNvSpPr txBox="1"/>
          <p:nvPr/>
        </p:nvSpPr>
        <p:spPr>
          <a:xfrm>
            <a:off x="208280" y="805576"/>
            <a:ext cx="4865738" cy="4924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96863" marR="0" lvl="0" indent="-2968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6a.) Load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Transient_Requirements_Validation</a:t>
            </a:r>
            <a:b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1.) Go to /home/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b="1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solid_earth_atbd_dev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ATBD_main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/methods/transient/ by clicking on the folders in the window at left</a:t>
            </a:r>
            <a:endParaRPr lang="en-US"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2.) Double-click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Transient_Requirements_Validation.ipynb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3.) Confirm that the kernel is set to </a:t>
            </a:r>
            <a:r>
              <a:rPr lang="en-US" b="1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solid_earth_atbd_dev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If not, selecting it from drop-down box at upper right</a:t>
            </a:r>
            <a:endParaRPr lang="en-US" dirty="0"/>
          </a:p>
          <a:p>
            <a:pPr marL="7938">
              <a:spcBef>
                <a:spcPts val="1200"/>
              </a:spcBef>
            </a:pPr>
            <a:r>
              <a:rPr lang="en-US" sz="16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6b.) Set up notebook</a:t>
            </a:r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4.) Enter validation site name from the </a:t>
            </a:r>
            <a:r>
              <a:rPr lang="en-US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my_sites.txt</a:t>
            </a: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located in your /home/</a:t>
            </a:r>
            <a:r>
              <a:rPr lang="en-US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directory (see Instruction 0 if you don't have this file).  This will populate a lot of site-specific parameters.</a:t>
            </a:r>
            <a:endParaRPr lang="en-US"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5.) Enter the </a:t>
            </a:r>
            <a:r>
              <a:rPr lang="en-US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date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US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version number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the data cube you created earlier with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ARIA_prep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which will point to a unique location on /scratch to store notebook output.</a:t>
            </a:r>
          </a:p>
          <a:p>
            <a:pPr marL="7938">
              <a:spcBef>
                <a:spcPts val="600"/>
              </a:spcBef>
            </a:pPr>
            <a:r>
              <a:rPr lang="en-US" sz="16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6c.) Run notebook</a:t>
            </a:r>
            <a:endParaRPr lang="en-US"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7.)  Run the notebook by clicking the &gt;&gt; icon in the  menu bar of the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Notebook window.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3240DF-8E44-037F-9688-70498AA6378F}"/>
              </a:ext>
            </a:extLst>
          </p:cNvPr>
          <p:cNvSpPr txBox="1"/>
          <p:nvPr/>
        </p:nvSpPr>
        <p:spPr>
          <a:xfrm>
            <a:off x="619269" y="497800"/>
            <a:ext cx="102208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Note: Before running each “method” notebook, rerun </a:t>
            </a:r>
            <a:r>
              <a:rPr lang="en-US" dirty="0" err="1">
                <a:solidFill>
                  <a:srgbClr val="FF0000"/>
                </a:solidFill>
              </a:rPr>
              <a:t>ARIA_prep</a:t>
            </a:r>
            <a:r>
              <a:rPr lang="en-US" dirty="0">
                <a:solidFill>
                  <a:srgbClr val="FF0000"/>
                </a:solidFill>
              </a:rPr>
              <a:t> with the corresponding requirement!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E11333-EA86-A029-2108-DBD5CDB1C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2172" y="939748"/>
            <a:ext cx="6952735" cy="21048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1E8E3A-8357-4D80-1E33-4EC7246185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9177" y="3576978"/>
            <a:ext cx="7125729" cy="163058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76CA36B-DE1E-C0A1-C732-927CF63836BE}"/>
              </a:ext>
            </a:extLst>
          </p:cNvPr>
          <p:cNvSpPr/>
          <p:nvPr/>
        </p:nvSpPr>
        <p:spPr>
          <a:xfrm>
            <a:off x="10016308" y="1260387"/>
            <a:ext cx="1878227" cy="1802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F3DCA6-77E8-6FEF-410C-2FA72EA26124}"/>
              </a:ext>
            </a:extLst>
          </p:cNvPr>
          <p:cNvSpPr/>
          <p:nvPr/>
        </p:nvSpPr>
        <p:spPr>
          <a:xfrm>
            <a:off x="5284180" y="1650437"/>
            <a:ext cx="1174285" cy="18020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035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4;p1">
            <a:extLst>
              <a:ext uri="{FF2B5EF4-FFF2-40B4-BE49-F238E27FC236}">
                <a16:creationId xmlns:a16="http://schemas.microsoft.com/office/drawing/2014/main" id="{3D64F471-8A0B-85A3-248E-660C3A04A724}"/>
              </a:ext>
            </a:extLst>
          </p:cNvPr>
          <p:cNvSpPr txBox="1"/>
          <p:nvPr/>
        </p:nvSpPr>
        <p:spPr>
          <a:xfrm>
            <a:off x="1449450" y="1551187"/>
            <a:ext cx="9994900" cy="347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sng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CONTENTS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0:  Help</a:t>
            </a:r>
            <a:endParaRPr sz="2000"/>
          </a:p>
          <a:p>
            <a:pPr marL="296863" indent="-296863"/>
            <a:r>
              <a:rPr lang="en-US"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1:  OnDemand System Login</a:t>
            </a:r>
            <a:endParaRPr lang="en-US" sz="20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2:  OnDemand Server Start</a:t>
            </a:r>
            <a:endParaRPr lang="en-US" sz="2000"/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3:  JupyterLab Home Screen</a:t>
            </a:r>
            <a:endParaRPr lang="en-US" sz="2000"/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4:  Open UNIX Terminal</a:t>
            </a:r>
            <a:endParaRPr lang="en-US" sz="2000"/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5:  Install/Update Back-End Code</a:t>
            </a:r>
            <a:endParaRPr lang="en-US" sz="2000"/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6:  Configure Python Environment</a:t>
            </a:r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Instruction 7:  Run ARIA_prep</a:t>
            </a:r>
          </a:p>
          <a:p>
            <a:pPr marL="296863" indent="-296863"/>
            <a:r>
              <a:rPr lang="en-US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8:  Run Secular Requirement Validation Notebook</a:t>
            </a:r>
            <a:endParaRPr lang="en-US" sz="2000" b="1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 panose="020F0502020204030204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09951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950686" y="366623"/>
            <a:ext cx="9994900" cy="1231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0:  Help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any and all help for the NISAR On-Demand system, email: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nisar-ondemand-help@jpl.nasa.gov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5742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950686" y="366623"/>
            <a:ext cx="9994900" cy="5663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1:  OnDemand System Login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1a.) Link to On-Demand system here:  </a:t>
            </a:r>
            <a:r>
              <a:rPr lang="en-US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https://nisar.jpl.nasa.gov/ondemand/hub/login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marL="296863" indent="-296863"/>
            <a:endParaRPr lang="en-US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indent="-296863"/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1b.) Click "SIGN IN" in the middle of the page.  You will have to provide your user credentials in a new page (below-right) if this is a new login from this computer.</a:t>
            </a:r>
            <a:endParaRPr lang="en-US" sz="1800"/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/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/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240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/>
          </a:p>
        </p:txBody>
      </p:sp>
      <p:pic>
        <p:nvPicPr>
          <p:cNvPr id="85" name="Google Shape;85;p1" descr="A sign in to the earth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46414" y="2347693"/>
            <a:ext cx="5401937" cy="3049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 descr="A screenshot of a login screen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 l="7230" r="7490"/>
          <a:stretch/>
        </p:blipFill>
        <p:spPr>
          <a:xfrm>
            <a:off x="6944079" y="2347693"/>
            <a:ext cx="4527463" cy="304948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"/>
          <p:cNvCxnSpPr>
            <a:cxnSpLocks/>
          </p:cNvCxnSpPr>
          <p:nvPr/>
        </p:nvCxnSpPr>
        <p:spPr>
          <a:xfrm>
            <a:off x="4337221" y="3631477"/>
            <a:ext cx="2606858" cy="254723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9660419-FF4F-C032-096E-73C2587067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069" y="1979573"/>
            <a:ext cx="3748374" cy="3806828"/>
          </a:xfrm>
          <a:prstGeom prst="rect">
            <a:avLst/>
          </a:prstGeom>
        </p:spPr>
      </p:pic>
      <p:sp>
        <p:nvSpPr>
          <p:cNvPr id="93" name="Google Shape;93;p2"/>
          <p:cNvSpPr txBox="1"/>
          <p:nvPr/>
        </p:nvSpPr>
        <p:spPr>
          <a:xfrm>
            <a:off x="950686" y="366623"/>
            <a:ext cx="9994900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2: OnDemand Server Start</a:t>
            </a:r>
            <a:endParaRPr dirty="0"/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2.) Assuming you had shut down your on-demand server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previously,there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will be menu of servers. You can choose the option that best fits your needs, but if you are not sure, </a:t>
            </a:r>
            <a:r>
              <a:rPr lang="en-US" sz="18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click on the first option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(DEFAULT – 16vCPU, 128GB RAM) and push the orange start bar.</a:t>
            </a:r>
            <a:endParaRPr dirty="0"/>
          </a:p>
        </p:txBody>
      </p:sp>
      <p:cxnSp>
        <p:nvCxnSpPr>
          <p:cNvPr id="95" name="Google Shape;95;p2"/>
          <p:cNvCxnSpPr>
            <a:cxnSpLocks/>
          </p:cNvCxnSpPr>
          <p:nvPr/>
        </p:nvCxnSpPr>
        <p:spPr>
          <a:xfrm>
            <a:off x="4076241" y="1879149"/>
            <a:ext cx="2655065" cy="566301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  <p:cxnSp>
        <p:nvCxnSpPr>
          <p:cNvPr id="96" name="Google Shape;96;p2"/>
          <p:cNvCxnSpPr>
            <a:cxnSpLocks/>
          </p:cNvCxnSpPr>
          <p:nvPr/>
        </p:nvCxnSpPr>
        <p:spPr>
          <a:xfrm>
            <a:off x="7447402" y="1817783"/>
            <a:ext cx="2428118" cy="3624550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BF38B99-9131-09F0-CE2A-F6A5F367180A}"/>
              </a:ext>
            </a:extLst>
          </p:cNvPr>
          <p:cNvSpPr txBox="1"/>
          <p:nvPr/>
        </p:nvSpPr>
        <p:spPr>
          <a:xfrm>
            <a:off x="1230329" y="5826298"/>
            <a:ext cx="9423971" cy="73866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 if you did not shut down your server during your previous session, you will be delivered directly to your already running instance.  </a:t>
            </a:r>
            <a:r>
              <a:rPr lang="en-US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Proper shut-down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requires</a:t>
            </a:r>
            <a:r>
              <a:rPr lang="en-US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 1) clicking on the “Hub Control Panel” item in the File menu, 2) clicking the red “Stop My Server” button, 3) clicking ”Logout” on the top right when the window refreshes.</a:t>
            </a:r>
            <a:endParaRPr lang="en-US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9D39A196-1466-3342-F97B-DC989DC96C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6">
            <a:extLst>
              <a:ext uri="{FF2B5EF4-FFF2-40B4-BE49-F238E27FC236}">
                <a16:creationId xmlns:a16="http://schemas.microsoft.com/office/drawing/2014/main" id="{94A6B64A-3DBE-52AC-7A7C-55470E29A65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/>
        </p:nvSpPr>
        <p:spPr>
          <a:xfrm>
            <a:off x="950685" y="366623"/>
            <a:ext cx="10518503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3:  JupyterLab Home Screen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3.) After the JupyterLab environment loads, it should look something like this:</a:t>
            </a:r>
            <a:endParaRPr/>
          </a:p>
        </p:txBody>
      </p:sp>
      <p:pic>
        <p:nvPicPr>
          <p:cNvPr id="102" name="Google Shape;102;p3" descr="A screenshot of a comput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303123" y="1631133"/>
            <a:ext cx="7166065" cy="473088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3"/>
          <p:cNvSpPr txBox="1"/>
          <p:nvPr/>
        </p:nvSpPr>
        <p:spPr>
          <a:xfrm>
            <a:off x="1050324" y="1754659"/>
            <a:ext cx="2842054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if you have previously logged in to the on-demand system, Jupyter will take you back to your configuration from when you last logged out.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982A3D-CE3E-E2DF-C610-AE203F82E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043" y="1382286"/>
            <a:ext cx="6160830" cy="3460060"/>
          </a:xfrm>
          <a:prstGeom prst="rect">
            <a:avLst/>
          </a:prstGeom>
        </p:spPr>
      </p:pic>
      <p:sp>
        <p:nvSpPr>
          <p:cNvPr id="108" name="Google Shape;108;p4"/>
          <p:cNvSpPr txBox="1"/>
          <p:nvPr/>
        </p:nvSpPr>
        <p:spPr>
          <a:xfrm>
            <a:off x="950686" y="366623"/>
            <a:ext cx="1084507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4:  Open UNIX Terminal</a:t>
            </a:r>
            <a:endParaRPr lang="en-US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4.) Double click on the terminal icon at bottom left of the panel to open a UNIX terminal window: </a:t>
            </a:r>
            <a:endParaRPr/>
          </a:p>
        </p:txBody>
      </p:sp>
      <p:sp>
        <p:nvSpPr>
          <p:cNvPr id="110" name="Google Shape;110;p4"/>
          <p:cNvSpPr txBox="1"/>
          <p:nvPr/>
        </p:nvSpPr>
        <p:spPr>
          <a:xfrm>
            <a:off x="7208657" y="1382286"/>
            <a:ext cx="4352539" cy="332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the default terminal working directory is whatever is specified in the folder line when the terminal is launched. Prior to step #5, confirm the terminal’s working directory by typing</a:t>
            </a:r>
            <a:endParaRPr dirty="0"/>
          </a:p>
          <a:p>
            <a:pPr marL="296863" marR="0" lvl="0" indent="-296863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&gt;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pwd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296863" marR="0" lvl="0" indent="-296863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at the terminal prompt.  If the response is not /home/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change the working directory by typing</a:t>
            </a:r>
            <a:endParaRPr dirty="0"/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	&gt; cd /home/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endParaRPr lang="en-US"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Once you know you’re in the home directory, </a:t>
            </a: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run the following command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&gt;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ondemand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-help install-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solid_earth_atbd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-g -d</a:t>
            </a:r>
            <a:endParaRPr lang="en-US"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4" name="Google Shape;114;p4"/>
          <p:cNvCxnSpPr>
            <a:cxnSpLocks/>
          </p:cNvCxnSpPr>
          <p:nvPr/>
        </p:nvCxnSpPr>
        <p:spPr>
          <a:xfrm flipH="1" flipV="1">
            <a:off x="3538330" y="2242268"/>
            <a:ext cx="3959750" cy="523695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6A03F65-BE2B-CDA0-59E0-88EDFA994C7B}"/>
              </a:ext>
            </a:extLst>
          </p:cNvPr>
          <p:cNvSpPr txBox="1"/>
          <p:nvPr/>
        </p:nvSpPr>
        <p:spPr>
          <a:xfrm>
            <a:off x="1304014" y="5279666"/>
            <a:ext cx="47548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Congratulations! You’re ready to run your notebooks!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>
          <a:extLst>
            <a:ext uri="{FF2B5EF4-FFF2-40B4-BE49-F238E27FC236}">
              <a16:creationId xmlns:a16="http://schemas.microsoft.com/office/drawing/2014/main" id="{E7973B9C-78BF-5CE5-00E1-DC334CBF2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34F576-F63D-8483-447F-788AFC3ED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5190" y="1342531"/>
            <a:ext cx="6160830" cy="3460060"/>
          </a:xfrm>
          <a:prstGeom prst="rect">
            <a:avLst/>
          </a:prstGeom>
        </p:spPr>
      </p:pic>
      <p:sp>
        <p:nvSpPr>
          <p:cNvPr id="108" name="Google Shape;108;p4">
            <a:extLst>
              <a:ext uri="{FF2B5EF4-FFF2-40B4-BE49-F238E27FC236}">
                <a16:creationId xmlns:a16="http://schemas.microsoft.com/office/drawing/2014/main" id="{F4433EA0-4AD6-9178-6E1D-93D57ACE1196}"/>
              </a:ext>
            </a:extLst>
          </p:cNvPr>
          <p:cNvSpPr txBox="1"/>
          <p:nvPr/>
        </p:nvSpPr>
        <p:spPr>
          <a:xfrm>
            <a:off x="950686" y="366623"/>
            <a:ext cx="1084507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Instruction 4.5:  </a:t>
            </a:r>
            <a:r>
              <a:rPr lang="en-US" sz="24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First time users only 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set up default </a:t>
            </a: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2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</a:t>
            </a:r>
            <a:r>
              <a:rPr lang="en-US" sz="2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configurations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5.) At the terminal prompt, copy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my_sites.txt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from the ATBD repository to your home directory: </a:t>
            </a:r>
            <a:endParaRPr dirty="0"/>
          </a:p>
        </p:txBody>
      </p:sp>
      <p:sp>
        <p:nvSpPr>
          <p:cNvPr id="110" name="Google Shape;110;p4">
            <a:extLst>
              <a:ext uri="{FF2B5EF4-FFF2-40B4-BE49-F238E27FC236}">
                <a16:creationId xmlns:a16="http://schemas.microsoft.com/office/drawing/2014/main" id="{9A2DF2FC-45F8-B4AC-2BE7-031B01F388BD}"/>
              </a:ext>
            </a:extLst>
          </p:cNvPr>
          <p:cNvSpPr txBox="1"/>
          <p:nvPr/>
        </p:nvSpPr>
        <p:spPr>
          <a:xfrm>
            <a:off x="7076303" y="1748823"/>
            <a:ext cx="5140411" cy="677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-US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</a:t>
            </a: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 the following command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</a:p>
          <a:p>
            <a:pPr marL="296863" marR="0" lvl="0" indent="-296863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-US" sz="1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&gt; cp /home/</a:t>
            </a:r>
            <a:r>
              <a:rPr lang="en-US" sz="11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sz="1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1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solid_earth_atbd_devATBD_main</a:t>
            </a:r>
            <a:r>
              <a:rPr lang="en-US" sz="1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1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my_sites.txt</a:t>
            </a:r>
            <a:r>
              <a:rPr lang="en-US" sz="1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/home/</a:t>
            </a:r>
            <a:r>
              <a:rPr lang="en-US" sz="11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endParaRPr lang="en-US" sz="11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4" name="Google Shape;114;p4">
            <a:extLst>
              <a:ext uri="{FF2B5EF4-FFF2-40B4-BE49-F238E27FC236}">
                <a16:creationId xmlns:a16="http://schemas.microsoft.com/office/drawing/2014/main" id="{D6ABA0A0-6192-12CF-CCC6-9E5A62EB9EE6}"/>
              </a:ext>
            </a:extLst>
          </p:cNvPr>
          <p:cNvCxnSpPr>
            <a:cxnSpLocks/>
          </p:cNvCxnSpPr>
          <p:nvPr/>
        </p:nvCxnSpPr>
        <p:spPr>
          <a:xfrm flipH="1">
            <a:off x="3538330" y="2186609"/>
            <a:ext cx="4034732" cy="0"/>
          </a:xfrm>
          <a:prstGeom prst="straightConnector1">
            <a:avLst/>
          </a:prstGeom>
          <a:noFill/>
          <a:ln w="12700" cap="flat" cmpd="sng">
            <a:solidFill>
              <a:srgbClr val="FF0000"/>
            </a:solidFill>
            <a:prstDash val="dash"/>
            <a:miter lim="800000"/>
            <a:headEnd type="none" w="sm" len="sm"/>
            <a:tailEnd type="triangle" w="med" len="med"/>
          </a:ln>
        </p:spPr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B97A3B2-BF5B-C5AD-C51A-5CA505F35D4C}"/>
              </a:ext>
            </a:extLst>
          </p:cNvPr>
          <p:cNvSpPr txBox="1"/>
          <p:nvPr/>
        </p:nvSpPr>
        <p:spPr>
          <a:xfrm>
            <a:off x="1304014" y="5279666"/>
            <a:ext cx="47548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Congratulations! You’re ready to run your notebooks!</a:t>
            </a:r>
          </a:p>
        </p:txBody>
      </p:sp>
    </p:spTree>
    <p:extLst>
      <p:ext uri="{BB962C8B-B14F-4D97-AF65-F5344CB8AC3E}">
        <p14:creationId xmlns:p14="http://schemas.microsoft.com/office/powerpoint/2010/main" val="3615993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483E51A-E6D0-B726-C182-213D86AE2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1026" y="4834872"/>
            <a:ext cx="7195528" cy="18028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0F0927-27AF-6FC5-C178-9423638134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427" y="1912681"/>
            <a:ext cx="7195528" cy="2549935"/>
          </a:xfrm>
          <a:prstGeom prst="rect">
            <a:avLst/>
          </a:prstGeom>
        </p:spPr>
      </p:pic>
      <p:sp>
        <p:nvSpPr>
          <p:cNvPr id="135" name="Google Shape;135;p7"/>
          <p:cNvSpPr txBox="1"/>
          <p:nvPr/>
        </p:nvSpPr>
        <p:spPr>
          <a:xfrm>
            <a:off x="507548" y="1388771"/>
            <a:ext cx="4361979" cy="5216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1.) Go to /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ATBD_main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/prep/ (under /home/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400" b="1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solid_earth_atbd_dev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/) by clicking on the folders in the window at left</a:t>
            </a:r>
            <a:endParaRPr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2.) Double-click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ARIA_prep.ipynb</a:t>
            </a:r>
            <a:endParaRPr sz="1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3.) Confirm that the kernel is set to </a:t>
            </a:r>
            <a:r>
              <a:rPr lang="en-US" sz="1400" b="1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solid_earth_atbd_dev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If not, select it from drop-down box at upper right</a:t>
            </a:r>
            <a:endParaRPr lang="en-US" dirty="0"/>
          </a:p>
          <a:p>
            <a:pPr marL="7938">
              <a:spcBef>
                <a:spcPts val="1200"/>
              </a:spcBef>
            </a:pPr>
            <a:r>
              <a:rPr lang="en-US" sz="18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5b.) Set up the notebook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.) Enter the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calval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site name from the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my_sites.txt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located in your /home/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jovyan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directory (see Instruction 0 if you don't have one).  This will populate a lot of site-specific parameters.</a:t>
            </a:r>
            <a:endParaRPr lang="en-US" dirty="0"/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.) </a:t>
            </a: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Enter the </a:t>
            </a:r>
            <a:r>
              <a:rPr lang="en-US" sz="14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requirement</a:t>
            </a: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that is being validated (Secular, </a:t>
            </a:r>
            <a:r>
              <a:rPr lang="en-US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US" sz="1400" b="1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oseismic</a:t>
            </a:r>
            <a:r>
              <a:rPr lang="en-US" sz="14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Transient)</a:t>
            </a: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6.) Enter the current </a:t>
            </a:r>
            <a:r>
              <a:rPr lang="en-US" sz="14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date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en-US" sz="14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validation version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to provide a unique location on /scratch to store notebook output.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938">
              <a:spcBef>
                <a:spcPts val="600"/>
              </a:spcBef>
            </a:pPr>
            <a:r>
              <a:rPr lang="en-US" sz="18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5c.) Run notebook</a:t>
            </a: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7.)  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Run the notebook by clicking the &gt;&gt; icon in the  menu bar of the </a:t>
            </a:r>
            <a:r>
              <a:rPr lang="en-US" sz="1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ARIA_prep</a:t>
            </a:r>
            <a:r>
              <a:rPr lang="en-US"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window.</a:t>
            </a:r>
          </a:p>
        </p:txBody>
      </p:sp>
      <p:sp>
        <p:nvSpPr>
          <p:cNvPr id="136" name="Google Shape;136;p7"/>
          <p:cNvSpPr txBox="1"/>
          <p:nvPr/>
        </p:nvSpPr>
        <p:spPr>
          <a:xfrm>
            <a:off x="835015" y="343913"/>
            <a:ext cx="11241315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Instruction 5:  Run </a:t>
            </a:r>
            <a:r>
              <a:rPr lang="en-US" sz="2400" b="1" dirty="0" err="1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ARIA_prep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96863" marR="0" lvl="0" indent="-296863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5a.) Load </a:t>
            </a:r>
            <a:r>
              <a:rPr lang="en-US" sz="18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ARIA_prep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notebook</a:t>
            </a:r>
            <a:endParaRPr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A69359-4BBA-B1FD-4851-52B66F5E44E6}"/>
              </a:ext>
            </a:extLst>
          </p:cNvPr>
          <p:cNvSpPr/>
          <p:nvPr/>
        </p:nvSpPr>
        <p:spPr>
          <a:xfrm>
            <a:off x="5058032" y="2669059"/>
            <a:ext cx="1202725" cy="2636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AC03AC-4620-8EDD-CD29-F57E301964F3}"/>
              </a:ext>
            </a:extLst>
          </p:cNvPr>
          <p:cNvSpPr/>
          <p:nvPr/>
        </p:nvSpPr>
        <p:spPr>
          <a:xfrm>
            <a:off x="8476735" y="2215978"/>
            <a:ext cx="304800" cy="2924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6CE6A4-CD82-02D5-67A3-F76272385412}"/>
              </a:ext>
            </a:extLst>
          </p:cNvPr>
          <p:cNvSpPr/>
          <p:nvPr/>
        </p:nvSpPr>
        <p:spPr>
          <a:xfrm>
            <a:off x="10383794" y="2244810"/>
            <a:ext cx="1202725" cy="26361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40607</TotalTime>
  <Words>1403</Words>
  <Application>Microsoft Macintosh PowerPoint</Application>
  <PresentationFormat>Widescreen</PresentationFormat>
  <Paragraphs>98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Borsa, Adrian</dc:creator>
  <cp:lastModifiedBy>Tymofyeyeva, Ekaterina (US 334K)</cp:lastModifiedBy>
  <cp:revision>108</cp:revision>
  <dcterms:created xsi:type="dcterms:W3CDTF">2024-01-16T11:37:22Z</dcterms:created>
  <dcterms:modified xsi:type="dcterms:W3CDTF">2025-08-27T06:23:48Z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7f42e5d-23ae-44dc-94b5-8d31af46c61e_Enabled">
    <vt:lpwstr>true</vt:lpwstr>
  </property>
  <property fmtid="{D5CDD505-2E9C-101B-9397-08002B2CF9AE}" pid="3" name="MSIP_Label_e7f42e5d-23ae-44dc-94b5-8d31af46c61e_SetDate">
    <vt:lpwstr>2024-09-05T01:56:06Z</vt:lpwstr>
  </property>
  <property fmtid="{D5CDD505-2E9C-101B-9397-08002B2CF9AE}" pid="4" name="MSIP_Label_e7f42e5d-23ae-44dc-94b5-8d31af46c61e_Method">
    <vt:lpwstr>Privileged</vt:lpwstr>
  </property>
  <property fmtid="{D5CDD505-2E9C-101B-9397-08002B2CF9AE}" pid="5" name="MSIP_Label_e7f42e5d-23ae-44dc-94b5-8d31af46c61e_Name">
    <vt:lpwstr>Reviewed - not CUI - Export Controlled</vt:lpwstr>
  </property>
  <property fmtid="{D5CDD505-2E9C-101B-9397-08002B2CF9AE}" pid="6" name="MSIP_Label_e7f42e5d-23ae-44dc-94b5-8d31af46c61e_SiteId">
    <vt:lpwstr>545921e0-10ef-4398-8713-9832ac563dad</vt:lpwstr>
  </property>
  <property fmtid="{D5CDD505-2E9C-101B-9397-08002B2CF9AE}" pid="7" name="MSIP_Label_e7f42e5d-23ae-44dc-94b5-8d31af46c61e_ActionId">
    <vt:lpwstr>62844745-5c45-4741-9f3c-c9ebe53ac838</vt:lpwstr>
  </property>
  <property fmtid="{D5CDD505-2E9C-101B-9397-08002B2CF9AE}" pid="8" name="MSIP_Label_e7f42e5d-23ae-44dc-94b5-8d31af46c61e_ContentBits">
    <vt:lpwstr>0</vt:lpwstr>
  </property>
</Properties>
</file>

<file path=docProps/thumbnail.jpeg>
</file>